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080625" cy="7559675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590" y="22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78A8CAE-9BB2-43C5-95A5-5E1A40609527}" type="slidenum">
              <a:t>‹N›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3B3C419-6F7D-445B-B91D-0402B5B72B87}" type="slidenum">
              <a:t>‹N›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4657A2-F5D3-4497-816D-BFC9EA01B6F5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A6F82C-3B19-4146-9E91-BC4966C037CE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E00065-9F74-49E1-B8F7-03E4F671859E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9C3A3B-A2DF-4657-B916-040FD2FE325D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40280B-4DAE-4368-87B9-ADB1D0F70C3E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15F8B6-DF4E-447D-9C63-1BBA90E26D66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03F915-B33E-4A55-A274-615AD9A4E498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E47F67-5991-48E5-8692-CBE7BE966685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E1B361-7CA1-4055-AC67-41C5C4A350A4}" type="slidenum">
              <a:t>‹N›</a:t>
            </a:fld>
            <a:endParaRPr lang="x-none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077BF7-7608-48E3-87DD-0E5C049D45E7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983E13-6E00-4BC1-BB98-C5296BC36B4D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x-none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91D21DE-AF5A-4283-8273-40A9AA45BED7}" type="slidenum">
              <a:t>‹N›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9" y="253080"/>
            <a:ext cx="9071640" cy="16876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800">
                <a:solidFill>
                  <a:srgbClr val="6B2394"/>
                </a:solidFill>
                <a:latin typeface="Segoe Print" pitchFamily="18"/>
              </a:rPr>
              <a:t>S.O.S.</a:t>
            </a:r>
            <a:r>
              <a:rPr lang="x-none" sz="4800">
                <a:latin typeface="Segoe Print" pitchFamily="18"/>
              </a:rPr>
              <a:t>  </a:t>
            </a:r>
            <a:r>
              <a:rPr lang="x-none" sz="4800">
                <a:solidFill>
                  <a:srgbClr val="9966CC"/>
                </a:solidFill>
                <a:latin typeface="Segoe Print" pitchFamily="18"/>
              </a:rPr>
              <a:t>D.S.A.</a:t>
            </a:r>
            <a:r>
              <a:rPr lang="x-none"/>
              <a:t/>
            </a:r>
            <a:br>
              <a:rPr lang="x-none"/>
            </a:br>
            <a:endParaRPr lang="x-none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40000" y="1310760"/>
            <a:ext cx="9071640" cy="552924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it-IT">
                <a:solidFill>
                  <a:srgbClr val="4700B8"/>
                </a:solidFill>
                <a:latin typeface="Calibri" pitchFamily="34"/>
              </a:rPr>
              <a:t>PICCOLO MANUALE DI SOPRAVVIVENZA  </a:t>
            </a:r>
          </a:p>
          <a:p>
            <a:pPr lvl="0" algn="ctr">
              <a:buNone/>
            </a:pPr>
            <a:r>
              <a:rPr lang="it-IT">
                <a:solidFill>
                  <a:srgbClr val="4700B8"/>
                </a:solidFill>
                <a:latin typeface="Calibri" pitchFamily="34"/>
              </a:rPr>
              <a:t>PER INSEGNANTI SOVRACCARICATI!</a:t>
            </a:r>
          </a:p>
          <a:p>
            <a:pPr lvl="0" algn="ctr">
              <a:buNone/>
            </a:pPr>
            <a:endParaRPr lang="it-IT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104000" y="2664000"/>
            <a:ext cx="2075039" cy="25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655999" y="2681280"/>
            <a:ext cx="2340000" cy="250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263999" y="2664000"/>
            <a:ext cx="2340000" cy="25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4039559" y="5413679"/>
            <a:ext cx="2152440" cy="10663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1575000" y="6827399"/>
            <a:ext cx="7137000" cy="372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x-none" sz="2400" b="0" i="1" u="none" strike="noStrike" kern="1200">
                <a:ln>
                  <a:noFill/>
                </a:ln>
                <a:solidFill>
                  <a:srgbClr val="9999FF"/>
                </a:solidFill>
                <a:latin typeface="Calibri" pitchFamily="34"/>
                <a:ea typeface="Andale Sans UI" pitchFamily="2"/>
                <a:cs typeface="Tahoma" pitchFamily="2"/>
              </a:rPr>
              <a:t>a cura di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6B4794"/>
                </a:solidFill>
                <a:latin typeface="Calibri" pitchFamily="34"/>
                <a:ea typeface="Andale Sans UI" pitchFamily="2"/>
                <a:cs typeface="Tahoma" pitchFamily="2"/>
              </a:rPr>
              <a:t> 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66CC"/>
                </a:solidFill>
                <a:latin typeface="Calibri" pitchFamily="34"/>
                <a:ea typeface="Andale Sans UI" pitchFamily="2"/>
                <a:cs typeface="Tahoma" pitchFamily="2"/>
              </a:rPr>
              <a:t>C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99FF"/>
                </a:solidFill>
                <a:latin typeface="Calibri" pitchFamily="34"/>
                <a:ea typeface="Andale Sans UI" pitchFamily="2"/>
                <a:cs typeface="Tahoma" pitchFamily="2"/>
              </a:rPr>
              <a:t>hiara 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66CC"/>
                </a:solidFill>
                <a:latin typeface="Calibri" pitchFamily="34"/>
                <a:ea typeface="Andale Sans UI" pitchFamily="2"/>
                <a:cs typeface="Tahoma" pitchFamily="2"/>
              </a:rPr>
              <a:t>G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99FF"/>
                </a:solidFill>
                <a:latin typeface="Calibri" pitchFamily="34"/>
                <a:ea typeface="Andale Sans UI" pitchFamily="2"/>
                <a:cs typeface="Tahoma" pitchFamily="2"/>
              </a:rPr>
              <a:t>eminiani – 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66CC"/>
                </a:solidFill>
                <a:latin typeface="Calibri" pitchFamily="34"/>
                <a:ea typeface="Andale Sans UI" pitchFamily="2"/>
                <a:cs typeface="Tahoma" pitchFamily="2"/>
              </a:rPr>
              <a:t>IPS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99FF"/>
                </a:solidFill>
                <a:latin typeface="Calibri" pitchFamily="34"/>
                <a:ea typeface="Andale Sans UI" pitchFamily="2"/>
                <a:cs typeface="Tahoma" pitchFamily="2"/>
              </a:rPr>
              <a:t> 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66CC"/>
                </a:solidFill>
                <a:latin typeface="Calibri" pitchFamily="34"/>
                <a:ea typeface="Andale Sans UI" pitchFamily="2"/>
                <a:cs typeface="Tahoma" pitchFamily="2"/>
              </a:rPr>
              <a:t>V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99FF"/>
                </a:solidFill>
                <a:latin typeface="Calibri" pitchFamily="34"/>
                <a:ea typeface="Andale Sans UI" pitchFamily="2"/>
                <a:cs typeface="Tahoma" pitchFamily="2"/>
              </a:rPr>
              <a:t>ersari 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66CC"/>
                </a:solidFill>
                <a:latin typeface="Calibri" pitchFamily="34"/>
                <a:ea typeface="Andale Sans UI" pitchFamily="2"/>
                <a:cs typeface="Tahoma" pitchFamily="2"/>
              </a:rPr>
              <a:t>M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99FF"/>
                </a:solidFill>
                <a:latin typeface="Calibri" pitchFamily="34"/>
                <a:ea typeface="Andale Sans UI" pitchFamily="2"/>
                <a:cs typeface="Tahoma" pitchFamily="2"/>
              </a:rPr>
              <a:t>acrelli 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66CC"/>
                </a:solidFill>
                <a:latin typeface="Calibri" pitchFamily="34"/>
                <a:ea typeface="Andale Sans UI" pitchFamily="2"/>
                <a:cs typeface="Tahoma" pitchFamily="2"/>
              </a:rPr>
              <a:t>C</a:t>
            </a:r>
            <a:r>
              <a:rPr lang="x-none" sz="2400" b="0" i="1" u="none" strike="noStrike" kern="1200">
                <a:ln>
                  <a:noFill/>
                </a:ln>
                <a:solidFill>
                  <a:srgbClr val="9999FF"/>
                </a:solidFill>
                <a:latin typeface="Calibri" pitchFamily="34"/>
                <a:ea typeface="Andale Sans UI" pitchFamily="2"/>
                <a:cs typeface="Tahoma" pitchFamily="2"/>
              </a:rPr>
              <a:t>esena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40000"/>
            <a:ext cx="7632000" cy="5895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x-none" sz="2600">
                <a:latin typeface="Calibri" pitchFamily="34"/>
                <a:cs typeface="Calibri" pitchFamily="34"/>
              </a:rPr>
              <a:t>A scuola </a:t>
            </a:r>
            <a:r>
              <a:rPr lang="x-none" sz="2600" u="sng">
                <a:latin typeface="Calibri" pitchFamily="34"/>
                <a:cs typeface="Calibri" pitchFamily="34"/>
              </a:rPr>
              <a:t>si utilizza quasi esclusivamente il canale visivo verbale </a:t>
            </a:r>
            <a:r>
              <a:rPr lang="x-none" sz="2600">
                <a:latin typeface="Calibri" pitchFamily="34"/>
                <a:cs typeface="Calibri" pitchFamily="34"/>
              </a:rPr>
              <a:t>(lettoscrittura) per l'apprendimento e questo rappresenta un problema perché non tutti abbiamo i canali sviluppati nello stesso modo.</a:t>
            </a:r>
          </a:p>
          <a:p>
            <a:pPr lvl="0" algn="just">
              <a:buNone/>
            </a:pPr>
            <a:endParaRPr lang="x-none" sz="2600">
              <a:latin typeface="Calibri" pitchFamily="34"/>
              <a:cs typeface="Calibri" pitchFamily="34"/>
            </a:endParaRPr>
          </a:p>
          <a:p>
            <a:pPr lvl="0" algn="just">
              <a:buNone/>
            </a:pPr>
            <a:endParaRPr lang="x-none" sz="2600">
              <a:latin typeface="Calibri" pitchFamily="34"/>
              <a:cs typeface="Calibri" pitchFamily="34"/>
            </a:endParaRPr>
          </a:p>
          <a:p>
            <a:pPr lvl="0" algn="just">
              <a:buNone/>
            </a:pPr>
            <a:endParaRPr lang="x-none" sz="2600">
              <a:latin typeface="Calibri" pitchFamily="34"/>
              <a:cs typeface="Calibri" pitchFamily="34"/>
            </a:endParaRPr>
          </a:p>
          <a:p>
            <a:pPr lvl="0" algn="just">
              <a:buNone/>
            </a:pPr>
            <a:endParaRPr lang="x-none" sz="2600">
              <a:latin typeface="Calibri" pitchFamily="34"/>
              <a:cs typeface="Calibri" pitchFamily="34"/>
            </a:endParaRPr>
          </a:p>
          <a:p>
            <a:pPr lvl="0" algn="just">
              <a:buNone/>
            </a:pPr>
            <a:r>
              <a:rPr lang="x-none" sz="2600" u="sng">
                <a:latin typeface="Calibri" pitchFamily="34"/>
                <a:cs typeface="Calibri" pitchFamily="34"/>
              </a:rPr>
              <a:t>Usare un solo canale è molto rischioso</a:t>
            </a:r>
            <a:r>
              <a:rPr lang="x-none" sz="2600">
                <a:latin typeface="Calibri" pitchFamily="34"/>
                <a:cs typeface="Calibri" pitchFamily="34"/>
              </a:rPr>
              <a:t> e non si sfruttano pienamente le capacità di apprendimento di tutti gli alunni.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707279" y="3384000"/>
            <a:ext cx="2628720" cy="174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563480"/>
            <a:ext cx="7632000" cy="5759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x-none" sz="2600">
                <a:latin typeface="Calibri" pitchFamily="34"/>
                <a:cs typeface="Calibri" pitchFamily="34"/>
              </a:rPr>
              <a:t>Nel mondo esterno alla scuola si sfruttano tutti i canali e quello della decodifica ha un ruolo molto più marginale (questo spiega le storie di grandi personaggi che hanno avuto la loro rivalsa proprio entrando nel mondo del lavoro).</a:t>
            </a:r>
          </a:p>
          <a:p>
            <a:pPr lvl="0" algn="just">
              <a:buNone/>
            </a:pPr>
            <a:r>
              <a:rPr lang="x-none" sz="2600">
                <a:latin typeface="Calibri" pitchFamily="34"/>
                <a:cs typeface="Calibri" pitchFamily="34"/>
              </a:rPr>
              <a:t>La soluzione è proprio questa: la </a:t>
            </a:r>
            <a:r>
              <a:rPr lang="x-none" sz="2600">
                <a:solidFill>
                  <a:srgbClr val="FF0000"/>
                </a:solidFill>
                <a:latin typeface="Calibri" pitchFamily="34"/>
                <a:cs typeface="Calibri" pitchFamily="34"/>
              </a:rPr>
              <a:t>multicanalità</a:t>
            </a:r>
            <a:r>
              <a:rPr lang="x-none" sz="2600">
                <a:latin typeface="Calibri" pitchFamily="34"/>
                <a:cs typeface="Calibri" pitchFamily="34"/>
              </a:rPr>
              <a:t> e poterla usare efficacemente è di grande giovamento per un ragazzo dislessico, ma </a:t>
            </a:r>
            <a:r>
              <a:rPr lang="x-none" sz="2600" u="sng">
                <a:solidFill>
                  <a:srgbClr val="FF0000"/>
                </a:solidFill>
                <a:latin typeface="Calibri" pitchFamily="34"/>
                <a:cs typeface="Calibri" pitchFamily="34"/>
              </a:rPr>
              <a:t>è anche un bene per il resto della classe.</a:t>
            </a:r>
          </a:p>
          <a:p>
            <a:pPr lvl="0" algn="just">
              <a:buNone/>
            </a:pPr>
            <a:r>
              <a:rPr lang="x-none" sz="2600">
                <a:latin typeface="Calibri" pitchFamily="34"/>
                <a:cs typeface="Calibri" pitchFamily="34"/>
              </a:rPr>
              <a:t>Trovare una didattica che tenga conto dei diversi canali di apprendimento vuol dire </a:t>
            </a:r>
            <a:r>
              <a:rPr lang="x-none" sz="2600">
                <a:solidFill>
                  <a:srgbClr val="2323DC"/>
                </a:solidFill>
                <a:latin typeface="Calibri" pitchFamily="34"/>
                <a:cs typeface="Calibri" pitchFamily="34"/>
              </a:rPr>
              <a:t>creare una didattica migliore per tutti.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9" y="144000"/>
            <a:ext cx="907164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152000" y="1152000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Sul </a:t>
            </a:r>
            <a:r>
              <a:rPr lang="x-none" sz="2600">
                <a:solidFill>
                  <a:srgbClr val="FF0000"/>
                </a:solidFill>
                <a:latin typeface="Calibri" pitchFamily="34"/>
                <a:cs typeface="Calibri" pitchFamily="34"/>
              </a:rPr>
              <a:t>tempo</a:t>
            </a: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 a disposizione:</a:t>
            </a:r>
          </a:p>
          <a:p>
            <a:pPr lvl="0" algn="just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"</a:t>
            </a: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La professoressa fece un ragionamento:</a:t>
            </a:r>
          </a:p>
          <a:p>
            <a:pPr lvl="0" algn="just">
              <a:buNone/>
            </a:pP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- </a:t>
            </a:r>
            <a:r>
              <a:rPr lang="x-none" sz="2600" i="1" u="sng">
                <a:solidFill>
                  <a:srgbClr val="000000"/>
                </a:solidFill>
                <a:latin typeface="Calibri" pitchFamily="34"/>
                <a:cs typeface="Calibri" pitchFamily="34"/>
              </a:rPr>
              <a:t>Se una persona le cose non le sa puoi dargli un'ora, due ore, quattro ore in più, ma le cose non le sa comunque</a:t>
            </a: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.</a:t>
            </a:r>
          </a:p>
          <a:p>
            <a:pPr lvl="0" algn="just">
              <a:buNone/>
            </a:pP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Se una persona con il doppio del tempo completa la verifica in modo perfetto vuol dire che le cose le sa.</a:t>
            </a: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 "</a:t>
            </a:r>
          </a:p>
          <a:p>
            <a:pPr lvl="0" algn="r">
              <a:buNone/>
            </a:pP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Giacomo Cutrera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983880" y="4968000"/>
            <a:ext cx="2400119" cy="190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3600000" y="4968000"/>
            <a:ext cx="2610720" cy="188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480000" y="4968000"/>
            <a:ext cx="2466720" cy="1847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152000" y="1296000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Sul </a:t>
            </a:r>
            <a:r>
              <a:rPr lang="x-none" sz="2600">
                <a:solidFill>
                  <a:srgbClr val="FF0000"/>
                </a:solidFill>
                <a:latin typeface="Calibri" pitchFamily="34"/>
                <a:cs typeface="Calibri" pitchFamily="34"/>
              </a:rPr>
              <a:t>tempo</a:t>
            </a: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 a disposizione:</a:t>
            </a:r>
          </a:p>
          <a:p>
            <a:pPr lvl="0" algn="just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"</a:t>
            </a:r>
            <a:r>
              <a:rPr lang="x-none" sz="24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Ci scusi se abbiamo dovuto trattenerla un giorno di più ma questo strumento era, per noi, necessario per poterla valutare correttamente"</a:t>
            </a: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.</a:t>
            </a:r>
          </a:p>
          <a:p>
            <a:pPr lvl="0" algn="just">
              <a:buNone/>
            </a:pP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Lo strumento del tempo in più non era un regalo per me o una facilitazione, ma era uno </a:t>
            </a:r>
            <a:r>
              <a:rPr lang="x-none" sz="2400" u="sng">
                <a:solidFill>
                  <a:srgbClr val="000000"/>
                </a:solidFill>
                <a:latin typeface="Calibri" pitchFamily="34"/>
                <a:cs typeface="Calibri" pitchFamily="34"/>
              </a:rPr>
              <a:t>strumento di valutazione che era utile al docente</a:t>
            </a: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, una sorta di lente di ingrandimento per potermi valutare meglio.</a:t>
            </a:r>
          </a:p>
          <a:p>
            <a:pPr lvl="0" algn="r">
              <a:buNone/>
            </a:pP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Giacomo Cutrera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408000" y="5328000"/>
            <a:ext cx="2390400" cy="190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224000" y="5057279"/>
            <a:ext cx="2142720" cy="214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875760" y="5075640"/>
            <a:ext cx="2142720" cy="2142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4359" y="105840"/>
            <a:ext cx="907164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80000" y="1655999"/>
            <a:ext cx="7632000" cy="52351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Sugli </a:t>
            </a:r>
            <a:r>
              <a:rPr lang="x-none" sz="2600">
                <a:solidFill>
                  <a:srgbClr val="2300DC"/>
                </a:solidFill>
                <a:latin typeface="Calibri" pitchFamily="34"/>
                <a:cs typeface="Calibri" pitchFamily="34"/>
              </a:rPr>
              <a:t>strumenti compensativi</a:t>
            </a: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:</a:t>
            </a:r>
          </a:p>
          <a:p>
            <a:pPr lvl="0" algn="ctr">
              <a:buNone/>
            </a:pP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"</a:t>
            </a:r>
            <a:r>
              <a:rPr lang="x-none" sz="2400" i="1">
                <a:solidFill>
                  <a:srgbClr val="FF0000"/>
                </a:solidFill>
                <a:latin typeface="Calibri" pitchFamily="34"/>
                <a:cs typeface="Calibri" pitchFamily="34"/>
              </a:rPr>
              <a:t>Lo </a:t>
            </a:r>
            <a:r>
              <a:rPr lang="x-none" sz="2400" i="1" u="sng">
                <a:solidFill>
                  <a:srgbClr val="FF0000"/>
                </a:solidFill>
                <a:latin typeface="Calibri" pitchFamily="34"/>
                <a:cs typeface="Calibri" pitchFamily="34"/>
              </a:rPr>
              <a:t>strumento compensativo</a:t>
            </a:r>
            <a:r>
              <a:rPr lang="x-none" sz="2400" i="1">
                <a:solidFill>
                  <a:srgbClr val="FF0000"/>
                </a:solidFill>
                <a:latin typeface="Calibri" pitchFamily="34"/>
                <a:cs typeface="Calibri" pitchFamily="34"/>
              </a:rPr>
              <a:t> è una cosa che ti permette di sfruttare al meglio le tue potenzialità</a:t>
            </a: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"</a:t>
            </a:r>
          </a:p>
          <a:p>
            <a:pPr lvl="0" algn="ctr">
              <a:buNone/>
            </a:pP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Anche la matita e il foglio sono strumenti compensativi.</a:t>
            </a:r>
          </a:p>
          <a:p>
            <a:pPr lvl="0" algn="ctr">
              <a:buNone/>
            </a:pP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La matita e il foglio permettono di scrivere degli appunti, il che compensa il fatto che tutti noi umanamente abbiamo una memoria limitata.</a:t>
            </a:r>
          </a:p>
          <a:p>
            <a:pPr lvl="0" algn="ctr">
              <a:buNone/>
            </a:pPr>
            <a:r>
              <a:rPr lang="x-none" sz="2400">
                <a:solidFill>
                  <a:srgbClr val="000000"/>
                </a:solidFill>
                <a:latin typeface="Calibri" pitchFamily="34"/>
                <a:cs typeface="Calibri" pitchFamily="34"/>
              </a:rPr>
              <a:t>L'automobile è uno strumento compensativo che compensa il fatto che noi non corriamo a 100 km orari.</a:t>
            </a:r>
          </a:p>
          <a:p>
            <a:pPr lvl="0" algn="r">
              <a:buNone/>
            </a:pP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Giacomo Cutrera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703999" y="430200"/>
            <a:ext cx="1800000" cy="144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728000" y="5832000"/>
            <a:ext cx="3990600" cy="1142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576000" y="136800"/>
            <a:ext cx="1717200" cy="144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562760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x-none">
                <a:solidFill>
                  <a:srgbClr val="000000"/>
                </a:solidFill>
                <a:latin typeface="Calibri" pitchFamily="34"/>
                <a:cs typeface="Calibri" pitchFamily="34"/>
              </a:rPr>
              <a:t>Chi è dislessico lo è dentro e fuori dalla scuola, ma </a:t>
            </a:r>
            <a:r>
              <a:rPr lang="x-none" u="sng">
                <a:solidFill>
                  <a:srgbClr val="000000"/>
                </a:solidFill>
                <a:latin typeface="Calibri" pitchFamily="34"/>
                <a:cs typeface="Calibri" pitchFamily="34"/>
              </a:rPr>
              <a:t>è nella scuola che si trovano le più grandi difficoltà</a:t>
            </a:r>
            <a:r>
              <a:rPr lang="x-none">
                <a:solidFill>
                  <a:srgbClr val="000000"/>
                </a:solidFill>
                <a:latin typeface="Calibri" pitchFamily="34"/>
                <a:cs typeface="Calibri" pitchFamily="34"/>
              </a:rPr>
              <a:t> e queste difficoltà non sono legate solo alla dislessia ma ad un trinomio pericoloso che è Dislessia Scuola e Ignoranza.</a:t>
            </a:r>
          </a:p>
          <a:p>
            <a:pPr lvl="0" algn="r">
              <a:buNone/>
            </a:pPr>
            <a:r>
              <a:rPr lang="x-none" sz="26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Giacomo Cutrera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304008" y="4643933"/>
            <a:ext cx="3671999" cy="25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Da ricordare...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Lo </a:t>
            </a:r>
            <a:r>
              <a:rPr lang="x-none" sz="4000" u="sng">
                <a:solidFill>
                  <a:srgbClr val="000000"/>
                </a:solidFill>
                <a:latin typeface="Calibri" pitchFamily="34"/>
                <a:cs typeface="Calibri" pitchFamily="34"/>
              </a:rPr>
              <a:t>strumento compensativo più grande</a:t>
            </a: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 di tutti è l'</a:t>
            </a:r>
            <a:r>
              <a:rPr lang="x-none" sz="4000">
                <a:solidFill>
                  <a:srgbClr val="FF0000"/>
                </a:solidFill>
                <a:latin typeface="Calibri" pitchFamily="34"/>
                <a:cs typeface="Calibri" pitchFamily="34"/>
              </a:rPr>
              <a:t>umiltà</a:t>
            </a:r>
          </a:p>
          <a:p>
            <a:pPr lvl="0" algn="ctr">
              <a:spcBef>
                <a:spcPts val="1417"/>
              </a:spcBef>
              <a:buNone/>
            </a:pPr>
            <a:r>
              <a:rPr lang="x-none" sz="2800">
                <a:solidFill>
                  <a:srgbClr val="000000"/>
                </a:solidFill>
                <a:latin typeface="Calibri" pitchFamily="34"/>
                <a:cs typeface="Calibri" pitchFamily="34"/>
              </a:rPr>
              <a:t>cioè mettersi davanti ad un ragazzo dislessico e chiedergli di farvi vedere per un attimo le cose con i suoi occhi, di raccontarvi ciò che vive e come lo vive.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224000" y="4392000"/>
            <a:ext cx="7703999" cy="22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10</a:t>
            </a:r>
          </a:p>
          <a:p>
            <a:pPr lvl="0" algn="ctr">
              <a:buNone/>
            </a:pPr>
            <a:r>
              <a:rPr lang="x-none" sz="6000">
                <a:solidFill>
                  <a:srgbClr val="000000"/>
                </a:solidFill>
                <a:latin typeface="Calibri" pitchFamily="34"/>
                <a:cs typeface="Calibri" pitchFamily="34"/>
              </a:rPr>
              <a:t>Si certo conosco la dislessia, ... ma cos'è?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043879" y="4824000"/>
            <a:ext cx="2076119" cy="219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9</a:t>
            </a:r>
          </a:p>
          <a:p>
            <a:pPr lvl="0" algn="ctr">
              <a:buNone/>
            </a:pPr>
            <a:r>
              <a:rPr lang="x-none" sz="4800">
                <a:solidFill>
                  <a:srgbClr val="000000"/>
                </a:solidFill>
                <a:latin typeface="Calibri" pitchFamily="34"/>
                <a:cs typeface="Calibri" pitchFamily="34"/>
              </a:rPr>
              <a:t>Gli ho dato il doppio del tempo e di conseguenza gli ho dimezzato il voto.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384000" y="5100480"/>
            <a:ext cx="3311999" cy="1883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8</a:t>
            </a:r>
          </a:p>
          <a:p>
            <a:pPr lvl="0" algn="ctr">
              <a:spcAft>
                <a:spcPts val="567"/>
              </a:spcAft>
              <a:buNone/>
            </a:pPr>
            <a:r>
              <a:rPr lang="x-none" sz="4800">
                <a:solidFill>
                  <a:srgbClr val="000000"/>
                </a:solidFill>
                <a:latin typeface="Calibri" pitchFamily="34"/>
                <a:cs typeface="Calibri" pitchFamily="34"/>
              </a:rPr>
              <a:t>Lo so che è disortografico</a:t>
            </a:r>
          </a:p>
          <a:p>
            <a:pPr lvl="0" algn="ctr">
              <a:spcAft>
                <a:spcPts val="567"/>
              </a:spcAft>
              <a:buNone/>
            </a:pPr>
            <a:r>
              <a:rPr lang="x-none" sz="4800">
                <a:solidFill>
                  <a:srgbClr val="000000"/>
                </a:solidFill>
                <a:latin typeface="Calibri" pitchFamily="34"/>
                <a:cs typeface="Calibri" pitchFamily="34"/>
              </a:rPr>
              <a:t>ma che c'entra con la grammatica?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71999" y="5328000"/>
            <a:ext cx="2808000" cy="1826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Istruzioni per l'uso...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534040" y="1768680"/>
            <a:ext cx="5010840" cy="49892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7</a:t>
            </a:r>
          </a:p>
          <a:p>
            <a:pPr lvl="0" algn="ctr">
              <a:buNone/>
            </a:pPr>
            <a:r>
              <a:rPr lang="x-none">
                <a:solidFill>
                  <a:srgbClr val="000000"/>
                </a:solidFill>
                <a:latin typeface="Calibri" pitchFamily="34"/>
                <a:cs typeface="Calibri" pitchFamily="34"/>
              </a:rPr>
              <a:t>Suo figlio soffre del complesso di Edipo perché non ha voglia di andare a scuola. Vuole stare a casa con la Mamma.</a:t>
            </a:r>
          </a:p>
          <a:p>
            <a:pPr lvl="0" algn="ctr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(ogni volta che viene detta una frase del genere da qualche parte nel mondo  un vero psicologo muore)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71999" y="5465520"/>
            <a:ext cx="2866680" cy="1590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6</a:t>
            </a:r>
          </a:p>
          <a:p>
            <a:pPr lvl="0" algn="ctr">
              <a:buNone/>
            </a:pPr>
            <a:r>
              <a:rPr lang="x-none" sz="3600">
                <a:solidFill>
                  <a:srgbClr val="000000"/>
                </a:solidFill>
                <a:latin typeface="Calibri" pitchFamily="34"/>
                <a:cs typeface="Calibri" pitchFamily="34"/>
              </a:rPr>
              <a:t>Non gli do gli strumenti compensativi perché ho paura che possa usarli.</a:t>
            </a:r>
          </a:p>
          <a:p>
            <a:pPr lvl="0" algn="ctr">
              <a:buNone/>
            </a:pPr>
            <a:r>
              <a:rPr lang="x-none">
                <a:solidFill>
                  <a:srgbClr val="000000"/>
                </a:solidFill>
                <a:latin typeface="Calibri" pitchFamily="34"/>
                <a:cs typeface="Calibri" pitchFamily="34"/>
              </a:rPr>
              <a:t>(effettivamente se dai gli strumenti</a:t>
            </a:r>
          </a:p>
          <a:p>
            <a:pPr lvl="0" algn="ctr">
              <a:buNone/>
            </a:pPr>
            <a:r>
              <a:rPr lang="x-none">
                <a:solidFill>
                  <a:srgbClr val="000000"/>
                </a:solidFill>
                <a:latin typeface="Calibri" pitchFamily="34"/>
                <a:cs typeface="Calibri" pitchFamily="34"/>
              </a:rPr>
              <a:t>il rischio che si usino c'è...)</a:t>
            </a:r>
          </a:p>
          <a:p>
            <a:pPr lvl="0" algn="ctr">
              <a:buNone/>
            </a:pPr>
            <a:endParaRPr lang="x-none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031999" y="5238360"/>
            <a:ext cx="2333160" cy="196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5</a:t>
            </a:r>
          </a:p>
          <a:p>
            <a:pPr lvl="0" algn="ctr">
              <a:buNone/>
            </a:pP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Suo figlio prende 5 però le cose le sa.</a:t>
            </a:r>
          </a:p>
          <a:p>
            <a:pPr lvl="0" algn="ctr">
              <a:buNone/>
            </a:pP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 Pensi a quelli che prendono 5 perché le cose non le sanno.</a:t>
            </a:r>
          </a:p>
          <a:p>
            <a:pPr lvl="0" algn="ctr">
              <a:buNone/>
            </a:pPr>
            <a:endParaRPr lang="x-none" sz="4000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392000" y="4968000"/>
            <a:ext cx="1514160" cy="2285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4</a:t>
            </a:r>
          </a:p>
          <a:p>
            <a:pPr lvl="0" algn="ctr">
              <a:buNone/>
            </a:pP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No, non è dislessico, suo figlio cammina bene.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384000" y="4248000"/>
            <a:ext cx="3238560" cy="25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86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3</a:t>
            </a:r>
          </a:p>
          <a:p>
            <a:pPr lvl="0" algn="ctr">
              <a:buNone/>
            </a:pPr>
            <a:r>
              <a:rPr lang="x-none" sz="3600">
                <a:solidFill>
                  <a:srgbClr val="000000"/>
                </a:solidFill>
                <a:latin typeface="Calibri" pitchFamily="34"/>
                <a:cs typeface="Calibri" pitchFamily="34"/>
              </a:rPr>
              <a:t>Ah, ora tutti i lazzaroni dobbiamo chiamarli dislessici.</a:t>
            </a:r>
          </a:p>
          <a:p>
            <a:pPr lvl="0" algn="ctr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(Prima si chiamavano scansafatiche...)</a:t>
            </a:r>
          </a:p>
          <a:p>
            <a:pPr lvl="0" algn="ctr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Di solito si sente aggiungere:</a:t>
            </a:r>
          </a:p>
          <a:p>
            <a:pPr lvl="0" algn="ctr">
              <a:buNone/>
            </a:pPr>
            <a:r>
              <a:rPr lang="x-none" sz="2600">
                <a:solidFill>
                  <a:srgbClr val="000000"/>
                </a:solidFill>
                <a:latin typeface="Calibri" pitchFamily="34"/>
                <a:cs typeface="Calibri" pitchFamily="34"/>
              </a:rPr>
              <a:t>"</a:t>
            </a:r>
            <a:r>
              <a:rPr lang="x-none" sz="2600" b="1">
                <a:solidFill>
                  <a:srgbClr val="000000"/>
                </a:solidFill>
                <a:latin typeface="Calibri" pitchFamily="34"/>
                <a:cs typeface="Calibri" pitchFamily="34"/>
              </a:rPr>
              <a:t>Ai miei tempi la dislessia non esisteva</a:t>
            </a:r>
          </a:p>
          <a:p>
            <a:pPr lvl="0" algn="ctr">
              <a:buNone/>
            </a:pPr>
            <a:r>
              <a:rPr lang="x-none" sz="2600" b="1">
                <a:solidFill>
                  <a:srgbClr val="000000"/>
                </a:solidFill>
                <a:latin typeface="Calibri" pitchFamily="34"/>
                <a:cs typeface="Calibri" pitchFamily="34"/>
              </a:rPr>
              <a:t>e stavamo tutti benissimo comunque.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08480" y="3812759"/>
            <a:ext cx="1523520" cy="1371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2</a:t>
            </a:r>
          </a:p>
          <a:p>
            <a:pPr lvl="0" algn="ctr">
              <a:buNone/>
            </a:pP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Ha provato a dare qualcosa a suo figlio per farlo diventare</a:t>
            </a:r>
          </a:p>
          <a:p>
            <a:pPr lvl="0" algn="ctr">
              <a:buNone/>
            </a:pP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non dislessico?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744000" y="5030640"/>
            <a:ext cx="2523600" cy="1809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Calibri" pitchFamily="34"/>
              </a:rPr>
              <a:t>LA TOP TEN DELLE FRASI ASSURDE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65663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r>
              <a:rPr lang="x-none" sz="7200">
                <a:solidFill>
                  <a:srgbClr val="FF0000"/>
                </a:solidFill>
                <a:latin typeface="Calibri" pitchFamily="34"/>
                <a:cs typeface="Calibri" pitchFamily="34"/>
              </a:rPr>
              <a:t>1</a:t>
            </a:r>
          </a:p>
          <a:p>
            <a:pPr lvl="0" algn="ctr">
              <a:buNone/>
            </a:pPr>
            <a:r>
              <a:rPr lang="x-none" sz="4000">
                <a:solidFill>
                  <a:srgbClr val="000000"/>
                </a:solidFill>
                <a:latin typeface="Calibri" pitchFamily="34"/>
                <a:cs typeface="Calibri" pitchFamily="34"/>
              </a:rPr>
              <a:t>Sua figlia ha voti ottimi ma non possiamo darle il diploma perché è dislessica.</a:t>
            </a:r>
          </a:p>
          <a:p>
            <a:pPr lvl="0" algn="ctr">
              <a:buNone/>
            </a:pPr>
            <a:r>
              <a:rPr lang="x-none" sz="2800">
                <a:solidFill>
                  <a:srgbClr val="000000"/>
                </a:solidFill>
                <a:latin typeface="Calibri" pitchFamily="34"/>
                <a:cs typeface="Calibri" pitchFamily="34"/>
              </a:rPr>
              <a:t>Quando si hanno  voti molto alti i professori</a:t>
            </a:r>
          </a:p>
          <a:p>
            <a:pPr lvl="0" algn="ctr">
              <a:buNone/>
            </a:pPr>
            <a:r>
              <a:rPr lang="x-none" sz="2800">
                <a:solidFill>
                  <a:srgbClr val="000000"/>
                </a:solidFill>
                <a:latin typeface="Calibri" pitchFamily="34"/>
                <a:cs typeface="Calibri" pitchFamily="34"/>
              </a:rPr>
              <a:t>si fanno venire dei dubbi atroci:</a:t>
            </a:r>
          </a:p>
          <a:p>
            <a:pPr lvl="0" algn="ctr">
              <a:buNone/>
            </a:pPr>
            <a:r>
              <a:rPr lang="x-none" sz="2800">
                <a:solidFill>
                  <a:srgbClr val="000000"/>
                </a:solidFill>
                <a:latin typeface="Calibri" pitchFamily="34"/>
                <a:cs typeface="Calibri" pitchFamily="34"/>
              </a:rPr>
              <a:t>"</a:t>
            </a:r>
            <a:r>
              <a:rPr lang="x-none" sz="2800" i="1">
                <a:solidFill>
                  <a:srgbClr val="000000"/>
                </a:solidFill>
                <a:latin typeface="Calibri" pitchFamily="34"/>
                <a:cs typeface="Calibri" pitchFamily="34"/>
              </a:rPr>
              <a:t>Dobbiamo dargli il 100 normale o il 100 per dislessici? </a:t>
            </a:r>
            <a:r>
              <a:rPr lang="x-none" sz="2800">
                <a:solidFill>
                  <a:srgbClr val="000000"/>
                </a:solidFill>
                <a:latin typeface="Calibri" pitchFamily="34"/>
                <a:cs typeface="Calibri" pitchFamily="34"/>
              </a:rPr>
              <a:t>"</a:t>
            </a: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1680600">
            <a:off x="8251265" y="4787525"/>
            <a:ext cx="158400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216000" y="1296000"/>
            <a:ext cx="1512000" cy="18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>
                <a:solidFill>
                  <a:srgbClr val="0000FF"/>
                </a:solidFill>
                <a:latin typeface="Segoe Print" pitchFamily="18"/>
              </a:rPr>
              <a:t>Grazie per l'attenzione...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224000" y="1490760"/>
            <a:ext cx="7632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spcBef>
                <a:spcPts val="1417"/>
              </a:spcBef>
              <a:buNone/>
            </a:pPr>
            <a:endParaRPr lang="x-none" sz="4000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lvl="0" algn="just">
              <a:buNone/>
            </a:pPr>
            <a:endParaRPr lang="x-none" sz="2600" i="1">
              <a:solidFill>
                <a:srgbClr val="000000"/>
              </a:solidFill>
              <a:latin typeface="Calibri" pitchFamily="34"/>
              <a:cs typeface="Calibri" pitchFamily="34"/>
            </a:endParaRP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800000" y="2391480"/>
            <a:ext cx="6192000" cy="236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80000" y="1655999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it-IT" sz="4800" b="1">
                <a:latin typeface="Calibri" pitchFamily="34"/>
              </a:rPr>
              <a:t>PRIMA DI TUTTO:</a:t>
            </a:r>
          </a:p>
          <a:p>
            <a:pPr lvl="0" algn="ctr">
              <a:buNone/>
            </a:pPr>
            <a:r>
              <a:rPr lang="it-IT" sz="4800">
                <a:latin typeface="Calibri" pitchFamily="34"/>
              </a:rPr>
              <a:t>Cosa </a:t>
            </a:r>
            <a:r>
              <a:rPr lang="it-IT" sz="4800">
                <a:solidFill>
                  <a:srgbClr val="FF0000"/>
                </a:solidFill>
                <a:latin typeface="Calibri" pitchFamily="34"/>
              </a:rPr>
              <a:t>non</a:t>
            </a:r>
            <a:r>
              <a:rPr lang="it-IT" sz="4800">
                <a:latin typeface="Calibri" pitchFamily="34"/>
              </a:rPr>
              <a:t> è un DSA:</a:t>
            </a:r>
          </a:p>
          <a:p>
            <a:pPr lvl="0" algn="ctr">
              <a:buNone/>
            </a:pPr>
            <a:r>
              <a:rPr lang="it-IT" sz="4800">
                <a:latin typeface="Calibri" pitchFamily="34"/>
              </a:rPr>
              <a:t>- </a:t>
            </a:r>
            <a:r>
              <a:rPr lang="it-IT" sz="4800">
                <a:solidFill>
                  <a:srgbClr val="FF0000"/>
                </a:solidFill>
                <a:latin typeface="Calibri" pitchFamily="34"/>
              </a:rPr>
              <a:t>Non</a:t>
            </a:r>
            <a:r>
              <a:rPr lang="it-IT" sz="4800">
                <a:latin typeface="Calibri" pitchFamily="34"/>
              </a:rPr>
              <a:t> è una disabilità</a:t>
            </a:r>
          </a:p>
          <a:p>
            <a:pPr lvl="0" algn="ctr">
              <a:buNone/>
            </a:pPr>
            <a:r>
              <a:rPr lang="it-IT" sz="4800">
                <a:latin typeface="Calibri" pitchFamily="34"/>
              </a:rPr>
              <a:t>- </a:t>
            </a:r>
            <a:r>
              <a:rPr lang="it-IT" sz="4800">
                <a:solidFill>
                  <a:srgbClr val="FF0000"/>
                </a:solidFill>
                <a:latin typeface="Calibri" pitchFamily="34"/>
              </a:rPr>
              <a:t>Non</a:t>
            </a:r>
            <a:r>
              <a:rPr lang="it-IT" sz="4800">
                <a:latin typeface="Calibri" pitchFamily="34"/>
              </a:rPr>
              <a:t> è una malattia</a:t>
            </a:r>
          </a:p>
          <a:p>
            <a:pPr lvl="0" algn="ctr">
              <a:buNone/>
            </a:pPr>
            <a:r>
              <a:rPr lang="it-IT" sz="4800">
                <a:latin typeface="Calibri" pitchFamily="34"/>
              </a:rPr>
              <a:t>- </a:t>
            </a:r>
            <a:r>
              <a:rPr lang="it-IT" sz="4800">
                <a:solidFill>
                  <a:srgbClr val="FF0000"/>
                </a:solidFill>
                <a:latin typeface="Calibri" pitchFamily="34"/>
              </a:rPr>
              <a:t>Non</a:t>
            </a:r>
            <a:r>
              <a:rPr lang="it-IT" sz="4800">
                <a:latin typeface="Calibri" pitchFamily="34"/>
              </a:rPr>
              <a:t> è un handicap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80000" y="1655999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457200" lvl="0" indent="-228600" algn="ctr">
              <a:buNone/>
            </a:pPr>
            <a:r>
              <a:rPr lang="x-none" sz="6000">
                <a:latin typeface="Calibri" pitchFamily="34"/>
              </a:rPr>
              <a:t>La dislessia è una</a:t>
            </a:r>
          </a:p>
          <a:p>
            <a:pPr marL="457200" lvl="0" indent="-228600" algn="ctr">
              <a:buNone/>
            </a:pPr>
            <a:r>
              <a:rPr lang="x-none" sz="6000">
                <a:latin typeface="Calibri" pitchFamily="34"/>
              </a:rPr>
              <a:t> </a:t>
            </a:r>
            <a:r>
              <a:rPr lang="x-none" sz="6000">
                <a:solidFill>
                  <a:srgbClr val="2300DC"/>
                </a:solidFill>
                <a:latin typeface="Calibri" pitchFamily="34"/>
              </a:rPr>
              <a:t>NEURODIVERSITA'</a:t>
            </a:r>
          </a:p>
          <a:p>
            <a:pPr marL="457200" lvl="0" indent="-228600" algn="ctr">
              <a:buNone/>
            </a:pPr>
            <a:r>
              <a:rPr lang="x-none" sz="4400">
                <a:latin typeface="Calibri" pitchFamily="34"/>
              </a:rPr>
              <a:t>(come il mancinismo)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00000" y="4680000"/>
            <a:ext cx="2808000" cy="24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80000" y="1655999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457200" lvl="0" indent="-228600" algn="ctr">
              <a:buNone/>
            </a:pPr>
            <a:r>
              <a:rPr lang="x-none" sz="6000">
                <a:latin typeface="Calibri" pitchFamily="34"/>
              </a:rPr>
              <a:t>Ogni ragazzo dislessico è </a:t>
            </a:r>
            <a:r>
              <a:rPr lang="x-none" sz="6000">
                <a:solidFill>
                  <a:srgbClr val="800080"/>
                </a:solidFill>
                <a:latin typeface="Calibri" pitchFamily="34"/>
              </a:rPr>
              <a:t>diverso</a:t>
            </a:r>
            <a:r>
              <a:rPr lang="x-none" sz="6000">
                <a:latin typeface="Calibri" pitchFamily="34"/>
              </a:rPr>
              <a:t> da un altro</a:t>
            </a:r>
          </a:p>
          <a:p>
            <a:pPr marL="457200" lvl="0" indent="-228600" algn="ctr">
              <a:buNone/>
            </a:pPr>
            <a:endParaRPr lang="x-none" sz="6000">
              <a:latin typeface="Calibri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528000" y="3671999"/>
            <a:ext cx="2880000" cy="28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80000" y="1655999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457200" lvl="0" indent="-228600" algn="ctr">
              <a:buNone/>
            </a:pPr>
            <a:r>
              <a:rPr lang="x-none" sz="6000">
                <a:latin typeface="Calibri" pitchFamily="34"/>
              </a:rPr>
              <a:t>I DSA sono tanti, circa il </a:t>
            </a:r>
            <a:r>
              <a:rPr lang="x-none" sz="6000">
                <a:solidFill>
                  <a:srgbClr val="FF0000"/>
                </a:solidFill>
                <a:latin typeface="Calibri" pitchFamily="34"/>
              </a:rPr>
              <a:t>4%</a:t>
            </a:r>
            <a:r>
              <a:rPr lang="x-none" sz="6000">
                <a:latin typeface="Calibri" pitchFamily="34"/>
              </a:rPr>
              <a:t> della popolazione</a:t>
            </a:r>
          </a:p>
          <a:p>
            <a:pPr marL="457200" lvl="0" indent="-228600" algn="ctr">
              <a:buNone/>
            </a:pPr>
            <a:endParaRPr lang="x-none" sz="6000">
              <a:latin typeface="Calibri" pitchFamily="34"/>
            </a:endParaRPr>
          </a:p>
          <a:p>
            <a:pPr lvl="0" algn="ctr">
              <a:buNone/>
            </a:pPr>
            <a:endParaRPr lang="x-none" sz="6000">
              <a:latin typeface="Calibri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744000" y="3888000"/>
            <a:ext cx="2719800" cy="2717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080000" y="1655999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457200" lvl="0" indent="-228600" algn="ctr">
              <a:buNone/>
            </a:pPr>
            <a:r>
              <a:rPr lang="x-none" sz="6000">
                <a:latin typeface="Calibri" pitchFamily="34"/>
              </a:rPr>
              <a:t>La dislessia non si vede</a:t>
            </a:r>
          </a:p>
          <a:p>
            <a:pPr marL="457200" lvl="0" indent="-228600" algn="ctr">
              <a:buNone/>
            </a:pPr>
            <a:endParaRPr lang="x-none" sz="6000">
              <a:latin typeface="Calibri" pitchFamily="34"/>
            </a:endParaRPr>
          </a:p>
          <a:p>
            <a:pPr lvl="0" algn="ctr">
              <a:buNone/>
            </a:pPr>
            <a:endParaRPr lang="x-none" sz="6000">
              <a:latin typeface="Calibri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232000" y="3024000"/>
            <a:ext cx="5328000" cy="28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936000" y="1490760"/>
            <a:ext cx="7632000" cy="53337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228600" lvl="0" indent="0" algn="ct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408240" algn="l"/>
                <a:tab pos="457200" algn="l"/>
              </a:tabLst>
            </a:pPr>
            <a:r>
              <a:rPr lang="x-none" sz="2800">
                <a:latin typeface="Calibri" pitchFamily="34"/>
                <a:cs typeface="Calibri" pitchFamily="34"/>
              </a:rPr>
              <a:t>"Quando io avevo il gesso al braccio e la maestra mi faceva l'orale, a nessuno dei miei compagni sarebbe saltato in mente di dire</a:t>
            </a:r>
          </a:p>
          <a:p>
            <a:pPr marL="228600" lvl="0" indent="0" algn="ct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408240" algn="l"/>
                <a:tab pos="457200" algn="l"/>
              </a:tabLst>
            </a:pPr>
            <a:r>
              <a:rPr lang="x-none" sz="2800">
                <a:latin typeface="Calibri" pitchFamily="34"/>
                <a:cs typeface="Calibri" pitchFamily="34"/>
              </a:rPr>
              <a:t>- Come mai lui fa l'orale e io no? -</a:t>
            </a:r>
          </a:p>
          <a:p>
            <a:pPr marL="228600" lvl="0" indent="0" algn="ct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408240" algn="l"/>
                <a:tab pos="457200" algn="l"/>
              </a:tabLst>
            </a:pPr>
            <a:r>
              <a:rPr lang="x-none" sz="2800">
                <a:latin typeface="Calibri" pitchFamily="34"/>
                <a:cs typeface="Calibri" pitchFamily="34"/>
              </a:rPr>
              <a:t>Se lo avesse chiesto gli avrei risposto - Spaccati le braccia pure tu se lo trovi divertente, no ? -</a:t>
            </a:r>
          </a:p>
          <a:p>
            <a:pPr marL="228600" lvl="0" indent="0" algn="ct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800">
                <a:latin typeface="Calibri" pitchFamily="34"/>
                <a:cs typeface="Calibri" pitchFamily="34"/>
              </a:rPr>
              <a:t>Il problema è che tutti vedono il gesso, tutti si rendono conto della fatica oggettiva che fai. Mentre </a:t>
            </a:r>
            <a:r>
              <a:rPr lang="x-none" sz="2800" b="1" i="1">
                <a:solidFill>
                  <a:srgbClr val="2300DC"/>
                </a:solidFill>
                <a:latin typeface="Calibri" pitchFamily="34"/>
                <a:cs typeface="Calibri" pitchFamily="34"/>
              </a:rPr>
              <a:t>la dislessia è un gesso invisibile</a:t>
            </a:r>
            <a:r>
              <a:rPr lang="x-none" sz="2800">
                <a:latin typeface="Calibri" pitchFamily="34"/>
                <a:cs typeface="Calibri" pitchFamily="34"/>
              </a:rPr>
              <a:t>, tu fai fatica ma gli altri non lo vedono.</a:t>
            </a:r>
          </a:p>
          <a:p>
            <a:pPr marL="228600" lvl="0" indent="0" algn="ct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800">
                <a:latin typeface="Calibri" pitchFamily="34"/>
                <a:cs typeface="Calibri" pitchFamily="34"/>
              </a:rPr>
              <a:t>La dislessia non si vede."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Giacomo Cutrera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6B4794"/>
                </a:solidFill>
              </a:rPr>
              <a:t>Istruzioni per l'uso...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936000" y="1490760"/>
            <a:ext cx="763200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x-none" sz="4000">
                <a:latin typeface="Calibri" pitchFamily="34"/>
                <a:cs typeface="Calibri" pitchFamily="34"/>
              </a:rPr>
              <a:t>Esistono </a:t>
            </a:r>
            <a:r>
              <a:rPr lang="x-none" sz="4000">
                <a:solidFill>
                  <a:srgbClr val="FF0000"/>
                </a:solidFill>
                <a:latin typeface="Calibri" pitchFamily="34"/>
                <a:cs typeface="Calibri" pitchFamily="34"/>
              </a:rPr>
              <a:t>4</a:t>
            </a:r>
            <a:r>
              <a:rPr lang="x-none" sz="4000">
                <a:latin typeface="Calibri" pitchFamily="34"/>
                <a:cs typeface="Calibri" pitchFamily="34"/>
              </a:rPr>
              <a:t> fondamentali canali d'apprendimento :</a:t>
            </a:r>
          </a:p>
          <a:p>
            <a:pPr lvl="0" algn="ctr">
              <a:buNone/>
            </a:pPr>
            <a:endParaRPr lang="x-none" sz="1050">
              <a:latin typeface="Calibri" pitchFamily="34"/>
              <a:cs typeface="Calibri" pitchFamily="34"/>
            </a:endParaRPr>
          </a:p>
          <a:p>
            <a:pPr lvl="0" algn="l">
              <a:buNone/>
            </a:pPr>
            <a:r>
              <a:rPr lang="x-none">
                <a:latin typeface="Calibri" pitchFamily="34"/>
                <a:cs typeface="Calibri" pitchFamily="34"/>
              </a:rPr>
              <a:t>1- Canale </a:t>
            </a:r>
            <a:r>
              <a:rPr lang="x-none">
                <a:solidFill>
                  <a:srgbClr val="006B6B"/>
                </a:solidFill>
                <a:latin typeface="Calibri" pitchFamily="34"/>
                <a:cs typeface="Calibri" pitchFamily="34"/>
              </a:rPr>
              <a:t>visivo verbale</a:t>
            </a:r>
            <a:r>
              <a:rPr lang="x-none">
                <a:latin typeface="Calibri" pitchFamily="34"/>
                <a:cs typeface="Calibri" pitchFamily="34"/>
              </a:rPr>
              <a:t> (lettura,decodifica)</a:t>
            </a:r>
          </a:p>
          <a:p>
            <a:pPr lvl="0" algn="l">
              <a:buNone/>
            </a:pPr>
            <a:r>
              <a:rPr lang="x-none">
                <a:latin typeface="Calibri" pitchFamily="34"/>
                <a:cs typeface="Calibri" pitchFamily="34"/>
              </a:rPr>
              <a:t>2- Canale </a:t>
            </a:r>
            <a:r>
              <a:rPr lang="x-none">
                <a:solidFill>
                  <a:srgbClr val="000080"/>
                </a:solidFill>
                <a:latin typeface="Calibri" pitchFamily="34"/>
                <a:cs typeface="Calibri" pitchFamily="34"/>
              </a:rPr>
              <a:t>visivo non verbale</a:t>
            </a:r>
            <a:r>
              <a:rPr lang="x-none">
                <a:latin typeface="Calibri" pitchFamily="34"/>
                <a:cs typeface="Calibri" pitchFamily="34"/>
              </a:rPr>
              <a:t> (immagini)</a:t>
            </a:r>
          </a:p>
          <a:p>
            <a:pPr lvl="0" algn="l">
              <a:buNone/>
            </a:pPr>
            <a:r>
              <a:rPr lang="x-none">
                <a:latin typeface="Calibri" pitchFamily="34"/>
                <a:cs typeface="Calibri" pitchFamily="34"/>
              </a:rPr>
              <a:t>3- Canale </a:t>
            </a:r>
            <a:r>
              <a:rPr lang="x-none">
                <a:solidFill>
                  <a:srgbClr val="9966CC"/>
                </a:solidFill>
                <a:latin typeface="Calibri" pitchFamily="34"/>
                <a:cs typeface="Calibri" pitchFamily="34"/>
              </a:rPr>
              <a:t>auditivo</a:t>
            </a:r>
            <a:r>
              <a:rPr lang="x-none">
                <a:latin typeface="Calibri" pitchFamily="34"/>
                <a:cs typeface="Calibri" pitchFamily="34"/>
              </a:rPr>
              <a:t> (ascolto)</a:t>
            </a:r>
          </a:p>
          <a:p>
            <a:pPr lvl="0" algn="l">
              <a:buNone/>
            </a:pPr>
            <a:r>
              <a:rPr lang="x-none">
                <a:latin typeface="Calibri" pitchFamily="34"/>
                <a:cs typeface="Calibri" pitchFamily="34"/>
              </a:rPr>
              <a:t>4- Canale </a:t>
            </a:r>
            <a:r>
              <a:rPr lang="x-none">
                <a:solidFill>
                  <a:srgbClr val="FF3333"/>
                </a:solidFill>
                <a:latin typeface="Calibri" pitchFamily="34"/>
                <a:cs typeface="Calibri" pitchFamily="34"/>
              </a:rPr>
              <a:t>cinestesico</a:t>
            </a:r>
            <a:r>
              <a:rPr lang="x-none">
                <a:latin typeface="Calibri" pitchFamily="34"/>
                <a:cs typeface="Calibri" pitchFamily="34"/>
              </a:rPr>
              <a:t> (il "fare" pratico)</a:t>
            </a:r>
          </a:p>
          <a:p>
            <a:pPr marL="228600" lvl="0" indent="0" algn="r">
              <a:lnSpc>
                <a:spcPts val="2551"/>
              </a:lnSpc>
              <a:spcBef>
                <a:spcPts val="286"/>
              </a:spcBef>
              <a:spcAft>
                <a:spcPts val="286"/>
              </a:spcAft>
              <a:buNone/>
              <a:tabLst>
                <a:tab pos="865440" algn="l"/>
              </a:tabLst>
            </a:pPr>
            <a:r>
              <a:rPr lang="x-none" sz="2400" i="1">
                <a:latin typeface="Calibri" pitchFamily="34"/>
                <a:cs typeface="Calibri" pitchFamily="34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1057</Words>
  <Application>Microsoft Office PowerPoint</Application>
  <PresentationFormat>Presentazione su schermo (4:3)</PresentationFormat>
  <Paragraphs>148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Default</vt:lpstr>
      <vt:lpstr>S.O.S.  D.S.A. 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Istruzioni per l'uso...</vt:lpstr>
      <vt:lpstr>Da ricordare...</vt:lpstr>
      <vt:lpstr>LA TOP TEN DELLE FRASI ASSURDE</vt:lpstr>
      <vt:lpstr>LA TOP TEN DELLE FRASI ASSURDE</vt:lpstr>
      <vt:lpstr>LA TOP TEN DELLE FRASI ASSURDE</vt:lpstr>
      <vt:lpstr>LA TOP TEN DELLE FRASI ASSURDE</vt:lpstr>
      <vt:lpstr>LA TOP TEN DELLE FRASI ASSURDE</vt:lpstr>
      <vt:lpstr>LA TOP TEN DELLE FRASI ASSURDE</vt:lpstr>
      <vt:lpstr>LA TOP TEN DELLE FRASI ASSURDE</vt:lpstr>
      <vt:lpstr>LA TOP TEN DELLE FRASI ASSURDE</vt:lpstr>
      <vt:lpstr>LA TOP TEN DELLE FRASI ASSURDE</vt:lpstr>
      <vt:lpstr>LA TOP TEN DELLE FRASI ASSURDE</vt:lpstr>
      <vt:lpstr>Grazie per l'attenzione...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S.O.S.  D.S.A. </dc:title>
  <dc:creator>HP</dc:creator>
  <cp:lastModifiedBy>HP</cp:lastModifiedBy>
  <cp:revision>26</cp:revision>
  <dcterms:created xsi:type="dcterms:W3CDTF">2009-04-16T11:32:32Z</dcterms:created>
  <dcterms:modified xsi:type="dcterms:W3CDTF">2022-09-16T21:19:40Z</dcterms:modified>
</cp:coreProperties>
</file>